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11"/>
  </p:notes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46" autoAdjust="0"/>
    <p:restoredTop sz="86450" autoAdjust="0"/>
  </p:normalViewPr>
  <p:slideViewPr>
    <p:cSldViewPr showGuides="1">
      <p:cViewPr varScale="1">
        <p:scale>
          <a:sx n="66" d="100"/>
          <a:sy n="66" d="100"/>
        </p:scale>
        <p:origin x="200" y="1048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DBB0E40-FE54-50EC-982F-6698AA302A6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3E2725D-80CF-DBFA-7AE4-084C598ABDE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1BDB9BFA-3C9E-1AF2-424C-C0E7DB6FF38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95FE6D3-74EB-5A31-A16F-C70A60821D3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3558D90C-4EEF-D0E4-ED3B-AD61D0CB4A0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9950E51-20F4-A6C7-6D6D-C351FF717A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3C9302E-AA6F-BE46-A429-F4FF67E64C8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0B666FDB-DEA3-381A-3526-25024FB953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5BB47D99-AC27-5837-C381-BBE8F94A20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986AE2DE-E8DD-5060-91F3-4389F6F2F2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CF51F59-4217-3140-A876-DB233E6D2604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E216252C-AE51-2074-2150-4029953380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B84A7C53-0161-42CB-14DD-FFB8ADF55A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Specification content: 2.1.2 2.1.3 2.1.4 2.2.4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C92A78B3-F520-FE15-4F58-A96373DCEC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F755D72-4140-DB41-85FA-655914F0527C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866E1E01-BDAD-0F46-5763-890793CC64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FDACC35D-A4F2-2DE6-982F-C1E3BA6D17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3EAA5C16-DD46-272B-2683-3C0FF57CFB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5D6E09F-D637-9E43-9DED-7A946605CE07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6BBBC02D-E8EB-BBDC-C3AE-97BA463C67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0DB9F633-3BF0-A634-2D9D-69065DD493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1413" y="4500563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Student Activity 1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F0B89E33-B373-4BC3-277F-5F4826D1A7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D4854EE-C8D9-4D4E-81AC-F6A73BA8FE8B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6774B032-80AF-9668-611B-3BE11D2D0F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6B84154E-6295-9E2C-3285-C02B6A44FC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Student Activity 2</a:t>
            </a: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71791D51-E570-5B2D-4222-DB84043FDF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66DFEBD-554A-3B4D-8B55-FC47E987125F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56E58006-F0C7-3AF4-849F-C9688590FD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C64E09AA-BB34-0ADA-80F3-8E5A6EF76C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Student Activity 3</a:t>
            </a: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33D05AAE-2392-3D58-792F-A17F095ACB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E7108C5-B45E-874F-A2D9-7178EB5D161D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5766330F-901D-D427-9436-F212CD0EBB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515909EE-7CBB-3E5F-CA88-C6E9EA2FD7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BB283BF5-50CB-A274-DBB6-00D75472D2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2DAD3E7-9492-C546-8485-F336EAEE19E1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6DDDF-9A89-9035-00BE-2AF1DEEE9558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4400" dirty="0"/>
              <a:t>Y10-02-P8: Logical binary shifts</a:t>
            </a:r>
            <a:endParaRPr lang="en-GB" altLang="en-US" sz="4400" kern="0"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34FD602-1C92-AF9D-9FFB-449B4976E10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7938"/>
            <a:ext cx="9136063" cy="900112"/>
          </a:xfrm>
          <a:prstGeom prst="rect">
            <a:avLst/>
          </a:prstGeom>
          <a:solidFill>
            <a:srgbClr val="B44589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C5F8998-408A-652D-8A54-86BDC20802D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72741453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D49674D-F214-8D0A-ACCE-F71111E415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68265029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B40F02E-DA37-6A50-AF11-68432E467D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45855340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15A324D-27B3-ABE5-CA8A-6D1D6850F8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8019229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A65151D-5E47-982B-71EC-4FB972E7A5F1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84860190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1AE4A0C-8997-B740-7A35-6CAD98F0A6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24785536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782C76A-8D8F-AB7C-E2E0-B5499A2FB0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0085816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6E33F6DB-8295-C88D-F3D6-6258851D1E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AB11A1D-8B9B-C4FC-59B9-4C9DA1E7BC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8535667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B1851A3-7644-F904-B31C-F7DBBC0388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2928742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951E57F-3174-9B75-FC45-8C07D2DC78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88337934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A1FA4-0079-B72E-8298-C166C101C5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3101306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736D1-61B1-D7F8-E19B-04F90A8EB0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96852559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9696394D-04E1-678B-2932-AD7B7CD09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80066F-BFA0-1A62-F570-C0D62A18C5D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3BCAB9A3-BEED-88FC-1F08-F9CF64618A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AF4886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Y10-02-P8: Logical binary shifts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4" r:id="rId1"/>
    <p:sldLayoutId id="2147485005" r:id="rId2"/>
    <p:sldLayoutId id="2147485006" r:id="rId3"/>
    <p:sldLayoutId id="2147485007" r:id="rId4"/>
    <p:sldLayoutId id="2147485008" r:id="rId5"/>
    <p:sldLayoutId id="2147485009" r:id="rId6"/>
    <p:sldLayoutId id="2147485010" r:id="rId7"/>
    <p:sldLayoutId id="2147485011" r:id="rId8"/>
    <p:sldLayoutId id="2147485012" r:id="rId9"/>
    <p:sldLayoutId id="2147485013" r:id="rId10"/>
    <p:sldLayoutId id="2147485014" r:id="rId11"/>
    <p:sldLayoutId id="2147485015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1">
            <a:extLst>
              <a:ext uri="{FF2B5EF4-FFF2-40B4-BE49-F238E27FC236}">
                <a16:creationId xmlns:a16="http://schemas.microsoft.com/office/drawing/2014/main" id="{F14C767B-E128-405F-584D-5C92497200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6387" name="Title 2">
            <a:extLst>
              <a:ext uri="{FF2B5EF4-FFF2-40B4-BE49-F238E27FC236}">
                <a16:creationId xmlns:a16="http://schemas.microsoft.com/office/drawing/2014/main" id="{1B2451E4-DD2D-730E-5755-ACDC2DAFC6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937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Learning objectives</a:t>
            </a:r>
            <a:endParaRPr lang="en-GB" altLang="en-US"/>
          </a:p>
        </p:txBody>
      </p:sp>
      <p:sp>
        <p:nvSpPr>
          <p:cNvPr id="17411" name="Content Placeholder 3">
            <a:extLst>
              <a:ext uri="{FF2B5EF4-FFF2-40B4-BE49-F238E27FC236}">
                <a16:creationId xmlns:a16="http://schemas.microsoft.com/office/drawing/2014/main" id="{134E8D02-30A2-79AA-5C1D-85B2BEC3B29B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7388" y="1657350"/>
            <a:ext cx="7991475" cy="44069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dirty="0"/>
              <a:t>In this lesson you will learn to:</a:t>
            </a:r>
            <a:br>
              <a:rPr lang="en-GB" dirty="0"/>
            </a:br>
            <a:endParaRPr lang="en-GB" dirty="0"/>
          </a:p>
          <a:p>
            <a: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20000"/>
              <a:buFont typeface="Arial"/>
              <a:buChar char="•"/>
              <a:defRPr/>
            </a:pPr>
            <a:r>
              <a:rPr lang="en-GB" dirty="0">
                <a:latin typeface="Arial" panose="020B0604020202020204" pitchFamily="34" charset="0"/>
              </a:rPr>
              <a:t>apply logical left and right shifts to binary integers</a:t>
            </a:r>
          </a:p>
          <a:p>
            <a: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20000"/>
              <a:buFont typeface="Arial"/>
              <a:buChar char="•"/>
              <a:defRPr/>
            </a:pPr>
            <a:r>
              <a:rPr lang="en-GB" dirty="0">
                <a:latin typeface="Arial" panose="020B0604020202020204" pitchFamily="34" charset="0"/>
              </a:rPr>
              <a:t>use logical binary shifts to multiply and divide unsigned binary integers by powers of 2</a:t>
            </a:r>
          </a:p>
          <a:p>
            <a: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20000"/>
              <a:buFont typeface="Arial"/>
              <a:buChar char="•"/>
              <a:defRPr/>
            </a:pPr>
            <a:r>
              <a:rPr lang="en-GB" dirty="0">
                <a:latin typeface="Arial" panose="020B0604020202020204" pitchFamily="34" charset="0"/>
              </a:rPr>
              <a:t>explain why a number may be less precise after a binary shift right has been applied.</a:t>
            </a:r>
          </a:p>
          <a:p>
            <a:pPr>
              <a:spcBef>
                <a:spcPts val="1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dirty="0"/>
              <a:t> </a:t>
            </a:r>
          </a:p>
          <a:p>
            <a:pPr>
              <a:spcBef>
                <a:spcPts val="1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dirty="0"/>
              <a:t>For more information about this topic and additional student activities </a:t>
            </a:r>
            <a:r>
              <a:rPr lang="en-GB"/>
              <a:t>see Topic </a:t>
            </a:r>
            <a:r>
              <a:rPr lang="en-GB" dirty="0"/>
              <a:t>2 of the student book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>
            <a:extLst>
              <a:ext uri="{FF2B5EF4-FFF2-40B4-BE49-F238E27FC236}">
                <a16:creationId xmlns:a16="http://schemas.microsoft.com/office/drawing/2014/main" id="{F192D8AC-2C1E-4AA3-1FB1-EC5295130D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8435" name="Title 2">
            <a:extLst>
              <a:ext uri="{FF2B5EF4-FFF2-40B4-BE49-F238E27FC236}">
                <a16:creationId xmlns:a16="http://schemas.microsoft.com/office/drawing/2014/main" id="{4107BE8B-0935-E898-8D7F-0AC57AFF18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1756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Binary arithmetic</a:t>
            </a:r>
            <a:endParaRPr lang="en-GB" altLang="en-US"/>
          </a:p>
        </p:txBody>
      </p:sp>
      <p:sp>
        <p:nvSpPr>
          <p:cNvPr id="19459" name="Content Placeholder 3">
            <a:extLst>
              <a:ext uri="{FF2B5EF4-FFF2-40B4-BE49-F238E27FC236}">
                <a16:creationId xmlns:a16="http://schemas.microsoft.com/office/drawing/2014/main" id="{6A760A90-6F9C-F0E3-756B-5EF0D8C0C0A3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704850" y="1624013"/>
            <a:ext cx="7991475" cy="360997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dirty="0"/>
              <a:t>You’ve learned how to add in binary, but what about other operations?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GB" dirty="0"/>
          </a:p>
          <a:p>
            <a:pPr>
              <a:spcBef>
                <a:spcPts val="1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dirty="0"/>
              <a:t>Multiplication and division can be achieved using </a:t>
            </a:r>
            <a:r>
              <a:rPr lang="en-GB" b="1" dirty="0">
                <a:solidFill>
                  <a:srgbClr val="D60093"/>
                </a:solidFill>
              </a:rPr>
              <a:t>shifting</a:t>
            </a:r>
            <a:r>
              <a:rPr lang="en-GB" dirty="0"/>
              <a:t>.</a:t>
            </a:r>
          </a:p>
          <a:p>
            <a:pPr>
              <a:spcBef>
                <a:spcPts val="1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GB" dirty="0"/>
          </a:p>
          <a:p>
            <a:pPr>
              <a:spcBef>
                <a:spcPts val="1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dirty="0"/>
              <a:t>There are two forms of shifting: </a:t>
            </a:r>
          </a:p>
          <a:p>
            <a:pPr>
              <a:spcBef>
                <a:spcPts val="1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b="1" dirty="0"/>
              <a:t>	</a:t>
            </a:r>
            <a:r>
              <a:rPr lang="en-GB" b="1" dirty="0">
                <a:solidFill>
                  <a:srgbClr val="D60093"/>
                </a:solidFill>
              </a:rPr>
              <a:t>	logical</a:t>
            </a:r>
            <a:r>
              <a:rPr lang="en-GB" dirty="0">
                <a:solidFill>
                  <a:srgbClr val="D60093"/>
                </a:solidFill>
              </a:rPr>
              <a:t> </a:t>
            </a:r>
            <a:r>
              <a:rPr lang="en-GB" dirty="0"/>
              <a:t>and </a:t>
            </a:r>
          </a:p>
          <a:p>
            <a:pPr>
              <a:spcBef>
                <a:spcPts val="1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b="1" dirty="0"/>
              <a:t>	</a:t>
            </a:r>
            <a:r>
              <a:rPr lang="en-GB" b="1" dirty="0">
                <a:solidFill>
                  <a:srgbClr val="D60093"/>
                </a:solidFill>
              </a:rPr>
              <a:t>	arithmetic</a:t>
            </a:r>
            <a:r>
              <a:rPr lang="en-GB" dirty="0"/>
              <a:t>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1">
            <a:extLst>
              <a:ext uri="{FF2B5EF4-FFF2-40B4-BE49-F238E27FC236}">
                <a16:creationId xmlns:a16="http://schemas.microsoft.com/office/drawing/2014/main" id="{13DFDAB0-1EF5-53B9-9ADE-83D292D0AA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0483" name="Title 2">
            <a:extLst>
              <a:ext uri="{FF2B5EF4-FFF2-40B4-BE49-F238E27FC236}">
                <a16:creationId xmlns:a16="http://schemas.microsoft.com/office/drawing/2014/main" id="{963061BB-BA57-0DDF-0459-E3186B9E14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2438" y="60960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Logical left shifting</a:t>
            </a:r>
            <a:endParaRPr lang="en-GB" altLang="en-US"/>
          </a:p>
        </p:txBody>
      </p:sp>
      <p:sp>
        <p:nvSpPr>
          <p:cNvPr id="20484" name="Content Placeholder 3">
            <a:extLst>
              <a:ext uri="{FF2B5EF4-FFF2-40B4-BE49-F238E27FC236}">
                <a16:creationId xmlns:a16="http://schemas.microsoft.com/office/drawing/2014/main" id="{9E916CD1-21F7-746E-523E-D2D9F749622B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15950" y="1358900"/>
            <a:ext cx="7991475" cy="733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</a:pPr>
            <a:r>
              <a:rPr lang="en-GB" altLang="en-US"/>
              <a:t>Shifts are known as ‘bitwise operations’ because they operate on each bit in a pattern, one at a time.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  <p:sp>
        <p:nvSpPr>
          <p:cNvPr id="20485" name="Google Shape;159;p13">
            <a:extLst>
              <a:ext uri="{FF2B5EF4-FFF2-40B4-BE49-F238E27FC236}">
                <a16:creationId xmlns:a16="http://schemas.microsoft.com/office/drawing/2014/main" id="{ECF819C4-6F0B-D591-88A9-C735DEF155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950" y="3613150"/>
            <a:ext cx="8367713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en-GB" altLang="en-US" sz="2000">
                <a:solidFill>
                  <a:srgbClr val="000000"/>
                </a:solidFill>
                <a:sym typeface="Verdana" panose="020B0604030504040204" pitchFamily="34" charset="0"/>
              </a:rPr>
              <a:t>The MSB is shifted left, out of the pattern.</a:t>
            </a:r>
          </a:p>
          <a:p>
            <a:pPr>
              <a:lnSpc>
                <a:spcPct val="114000"/>
              </a:lnSpc>
            </a:pPr>
            <a:r>
              <a:rPr lang="en-GB" altLang="en-US" sz="2000">
                <a:solidFill>
                  <a:srgbClr val="000000"/>
                </a:solidFill>
                <a:sym typeface="Verdana" panose="020B0604030504040204" pitchFamily="34" charset="0"/>
              </a:rPr>
              <a:t>Each remaining bit is shifted left to the next location.  </a:t>
            </a:r>
          </a:p>
          <a:p>
            <a:pPr>
              <a:lnSpc>
                <a:spcPct val="114000"/>
              </a:lnSpc>
            </a:pPr>
            <a:r>
              <a:rPr lang="en-GB" altLang="en-US" sz="2000">
                <a:solidFill>
                  <a:srgbClr val="000000"/>
                </a:solidFill>
                <a:sym typeface="Verdana" panose="020B0604030504040204" pitchFamily="34" charset="0"/>
              </a:rPr>
              <a:t>A new 0 is placed into the vacated location on the right (LSB).</a:t>
            </a:r>
          </a:p>
          <a:p>
            <a:pPr>
              <a:lnSpc>
                <a:spcPct val="114000"/>
              </a:lnSpc>
            </a:pPr>
            <a:r>
              <a:rPr lang="en-GB" altLang="en-US" sz="2000">
                <a:solidFill>
                  <a:srgbClr val="000000"/>
                </a:solidFill>
                <a:sym typeface="Verdana" panose="020B0604030504040204" pitchFamily="34" charset="0"/>
              </a:rPr>
              <a:t>This has the effect of multiplying by 2.</a:t>
            </a:r>
          </a:p>
          <a:p>
            <a:endParaRPr lang="en-GB" altLang="en-US" sz="2000">
              <a:solidFill>
                <a:srgbClr val="000000"/>
              </a:solidFill>
              <a:latin typeface="Verdana" panose="020B0604030504040204" pitchFamily="34" charset="0"/>
              <a:sym typeface="Verdana" panose="020B0604030504040204" pitchFamily="34" charset="0"/>
            </a:endParaRPr>
          </a:p>
          <a:p>
            <a:r>
              <a:rPr lang="en-GB" altLang="en-US" sz="2000">
                <a:latin typeface="Verdana" panose="020B0604030504040204" pitchFamily="34" charset="0"/>
                <a:sym typeface="Verdana" panose="020B0604030504040204" pitchFamily="34" charset="0"/>
              </a:rPr>
              <a:t>NB 	</a:t>
            </a:r>
            <a:r>
              <a:rPr lang="en-GB" altLang="en-US" sz="2000" b="1">
                <a:solidFill>
                  <a:srgbClr val="D60093"/>
                </a:solidFill>
                <a:latin typeface="Verdana" panose="020B0604030504040204" pitchFamily="34" charset="0"/>
                <a:sym typeface="Verdana" panose="020B0604030504040204" pitchFamily="34" charset="0"/>
              </a:rPr>
              <a:t>MSB – most significant bit</a:t>
            </a:r>
          </a:p>
          <a:p>
            <a:r>
              <a:rPr lang="en-GB" altLang="en-US" sz="2000">
                <a:solidFill>
                  <a:srgbClr val="D60093"/>
                </a:solidFill>
                <a:latin typeface="Verdana" panose="020B0604030504040204" pitchFamily="34" charset="0"/>
                <a:sym typeface="Verdana" panose="020B0604030504040204" pitchFamily="34" charset="0"/>
              </a:rPr>
              <a:t>      	</a:t>
            </a:r>
            <a:r>
              <a:rPr lang="en-GB" altLang="en-US" sz="2000" b="1">
                <a:solidFill>
                  <a:srgbClr val="D60093"/>
                </a:solidFill>
                <a:latin typeface="Verdana" panose="020B0604030504040204" pitchFamily="34" charset="0"/>
                <a:sym typeface="Verdana" panose="020B0604030504040204" pitchFamily="34" charset="0"/>
              </a:rPr>
              <a:t>LSB – least significant bit</a:t>
            </a:r>
            <a:endParaRPr lang="en-US" altLang="en-US" b="1">
              <a:solidFill>
                <a:srgbClr val="D60093"/>
              </a:solidFill>
            </a:endParaRPr>
          </a:p>
          <a:p>
            <a:endParaRPr lang="en-US" altLang="en-US" sz="2000">
              <a:solidFill>
                <a:srgbClr val="000000"/>
              </a:solidFill>
              <a:latin typeface="Verdana" panose="020B0604030504040204" pitchFamily="34" charset="0"/>
              <a:sym typeface="Verdana" panose="020B0604030504040204" pitchFamily="34" charset="0"/>
            </a:endParaRPr>
          </a:p>
        </p:txBody>
      </p:sp>
      <p:graphicFrame>
        <p:nvGraphicFramePr>
          <p:cNvPr id="24" name="Google Shape;158;p13">
            <a:extLst>
              <a:ext uri="{FF2B5EF4-FFF2-40B4-BE49-F238E27FC236}">
                <a16:creationId xmlns:a16="http://schemas.microsoft.com/office/drawing/2014/main" id="{B5FB82A2-9CF7-3B9A-B6AE-09CF501CEA85}"/>
              </a:ext>
            </a:extLst>
          </p:cNvPr>
          <p:cNvGraphicFramePr/>
          <p:nvPr/>
        </p:nvGraphicFramePr>
        <p:xfrm>
          <a:off x="1692275" y="2206625"/>
          <a:ext cx="5291139" cy="106203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08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2074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9809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9809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5401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 dirty="0"/>
                        <a:t>Left-shift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 dirty="0"/>
                        <a:t>1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(decimal 23)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=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</a:t>
                      </a:r>
                      <a:endParaRPr sz="1800"/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 dirty="0"/>
                        <a:t>(decimal 46)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0524" name="Google Shape;160;p13">
            <a:extLst>
              <a:ext uri="{FF2B5EF4-FFF2-40B4-BE49-F238E27FC236}">
                <a16:creationId xmlns:a16="http://schemas.microsoft.com/office/drawing/2014/main" id="{34210598-9804-6C93-C4B8-A11A0E57A68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456113" y="2551113"/>
            <a:ext cx="214312" cy="35560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25" name="Google Shape;161;p13">
            <a:extLst>
              <a:ext uri="{FF2B5EF4-FFF2-40B4-BE49-F238E27FC236}">
                <a16:creationId xmlns:a16="http://schemas.microsoft.com/office/drawing/2014/main" id="{86EC1AD3-3B79-CB20-2647-01792EB8A0D4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4800600" y="3168650"/>
            <a:ext cx="1809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26" name="Google Shape;162;p13">
            <a:extLst>
              <a:ext uri="{FF2B5EF4-FFF2-40B4-BE49-F238E27FC236}">
                <a16:creationId xmlns:a16="http://schemas.microsoft.com/office/drawing/2014/main" id="{1A2B858B-17C1-A08E-F224-E27A77AEC97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211513" y="2557463"/>
            <a:ext cx="214312" cy="354012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27" name="Google Shape;163;p13">
            <a:extLst>
              <a:ext uri="{FF2B5EF4-FFF2-40B4-BE49-F238E27FC236}">
                <a16:creationId xmlns:a16="http://schemas.microsoft.com/office/drawing/2014/main" id="{61489BAB-CF59-67E8-CB62-F1D65E05545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409950" y="2551113"/>
            <a:ext cx="214313" cy="35560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28" name="Google Shape;164;p13">
            <a:extLst>
              <a:ext uri="{FF2B5EF4-FFF2-40B4-BE49-F238E27FC236}">
                <a16:creationId xmlns:a16="http://schemas.microsoft.com/office/drawing/2014/main" id="{1098D8E3-55ED-63DE-EBE5-1CC61711DFA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617913" y="2551113"/>
            <a:ext cx="215900" cy="35560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29" name="Google Shape;165;p13">
            <a:extLst>
              <a:ext uri="{FF2B5EF4-FFF2-40B4-BE49-F238E27FC236}">
                <a16:creationId xmlns:a16="http://schemas.microsoft.com/office/drawing/2014/main" id="{55A24285-A910-52CA-7FC6-33994448687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816350" y="2560638"/>
            <a:ext cx="214313" cy="354012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30" name="Google Shape;166;p13">
            <a:extLst>
              <a:ext uri="{FF2B5EF4-FFF2-40B4-BE49-F238E27FC236}">
                <a16:creationId xmlns:a16="http://schemas.microsoft.com/office/drawing/2014/main" id="{086DD816-01D0-9CD9-DD1E-843EF0F0AA9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35425" y="2560638"/>
            <a:ext cx="214313" cy="354012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31" name="Google Shape;167;p13">
            <a:extLst>
              <a:ext uri="{FF2B5EF4-FFF2-40B4-BE49-F238E27FC236}">
                <a16:creationId xmlns:a16="http://schemas.microsoft.com/office/drawing/2014/main" id="{BC4B8FB7-2AB7-458D-D2D3-29C57726248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257675" y="2573338"/>
            <a:ext cx="214313" cy="35560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1">
            <a:extLst>
              <a:ext uri="{FF2B5EF4-FFF2-40B4-BE49-F238E27FC236}">
                <a16:creationId xmlns:a16="http://schemas.microsoft.com/office/drawing/2014/main" id="{A0F56A19-B771-824F-F8F5-60326AC37D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2531" name="Title 2">
            <a:extLst>
              <a:ext uri="{FF2B5EF4-FFF2-40B4-BE49-F238E27FC236}">
                <a16:creationId xmlns:a16="http://schemas.microsoft.com/office/drawing/2014/main" id="{0E2F411A-6A9E-009E-F477-284CEEA9CB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20713"/>
            <a:ext cx="8229600" cy="500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Logical right shifting</a:t>
            </a:r>
            <a:endParaRPr lang="en-GB" altLang="en-US"/>
          </a:p>
        </p:txBody>
      </p:sp>
      <p:sp>
        <p:nvSpPr>
          <p:cNvPr id="22532" name="Google Shape;176;p14">
            <a:extLst>
              <a:ext uri="{FF2B5EF4-FFF2-40B4-BE49-F238E27FC236}">
                <a16:creationId xmlns:a16="http://schemas.microsoft.com/office/drawing/2014/main" id="{49A4A925-ADB6-C1C4-8AF1-90C4488C3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025" y="1287463"/>
            <a:ext cx="7978775" cy="500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en-GB" altLang="en-US" sz="2000">
                <a:solidFill>
                  <a:srgbClr val="000000"/>
                </a:solidFill>
                <a:sym typeface="Verdana" panose="020B0604030504040204" pitchFamily="34" charset="0"/>
              </a:rPr>
              <a:t>The LSB is shifted right, out of the pattern.</a:t>
            </a:r>
          </a:p>
          <a:p>
            <a:pPr>
              <a:lnSpc>
                <a:spcPct val="114000"/>
              </a:lnSpc>
            </a:pPr>
            <a:r>
              <a:rPr lang="en-GB" altLang="en-US" sz="2000">
                <a:solidFill>
                  <a:srgbClr val="000000"/>
                </a:solidFill>
                <a:sym typeface="Verdana" panose="020B0604030504040204" pitchFamily="34" charset="0"/>
              </a:rPr>
              <a:t>A 0 is </a:t>
            </a:r>
            <a:r>
              <a:rPr lang="en-GB" altLang="en-US" sz="2000" b="1">
                <a:solidFill>
                  <a:srgbClr val="000000"/>
                </a:solidFill>
                <a:sym typeface="Verdana" panose="020B0604030504040204" pitchFamily="34" charset="0"/>
              </a:rPr>
              <a:t>always</a:t>
            </a:r>
            <a:r>
              <a:rPr lang="en-GB" altLang="en-US" sz="2000">
                <a:solidFill>
                  <a:srgbClr val="000000"/>
                </a:solidFill>
                <a:sym typeface="Verdana" panose="020B0604030504040204" pitchFamily="34" charset="0"/>
              </a:rPr>
              <a:t> inserted into the vacated MSB.</a:t>
            </a:r>
            <a:endParaRPr lang="en-GB" altLang="en-US" sz="2000"/>
          </a:p>
          <a:p>
            <a:pPr>
              <a:lnSpc>
                <a:spcPct val="114000"/>
              </a:lnSpc>
            </a:pPr>
            <a:r>
              <a:rPr lang="en-GB" altLang="en-US" sz="2000">
                <a:solidFill>
                  <a:srgbClr val="000000"/>
                </a:solidFill>
                <a:sym typeface="Verdana" panose="020B0604030504040204" pitchFamily="34" charset="0"/>
              </a:rPr>
              <a:t>This has the effect of dividing by 2.</a:t>
            </a:r>
          </a:p>
          <a:p>
            <a:pPr>
              <a:lnSpc>
                <a:spcPct val="114000"/>
              </a:lnSpc>
            </a:pPr>
            <a:endParaRPr lang="en-GB" altLang="en-US" sz="2000"/>
          </a:p>
          <a:p>
            <a:pPr>
              <a:lnSpc>
                <a:spcPct val="114000"/>
              </a:lnSpc>
            </a:pPr>
            <a:endParaRPr lang="en-GB" altLang="en-US" sz="2000"/>
          </a:p>
          <a:p>
            <a:pPr>
              <a:lnSpc>
                <a:spcPct val="114000"/>
              </a:lnSpc>
            </a:pPr>
            <a:endParaRPr lang="en-GB" altLang="en-US" sz="2000"/>
          </a:p>
          <a:p>
            <a:pPr>
              <a:lnSpc>
                <a:spcPct val="114000"/>
              </a:lnSpc>
            </a:pPr>
            <a:endParaRPr lang="en-GB" altLang="en-US" sz="2000"/>
          </a:p>
          <a:p>
            <a:pPr>
              <a:lnSpc>
                <a:spcPct val="114000"/>
              </a:lnSpc>
            </a:pPr>
            <a:endParaRPr lang="en-GB" altLang="en-US" sz="2000"/>
          </a:p>
          <a:p>
            <a:pPr>
              <a:lnSpc>
                <a:spcPct val="114000"/>
              </a:lnSpc>
            </a:pPr>
            <a:r>
              <a:rPr lang="en-GB" altLang="en-US" sz="2000"/>
              <a:t>This causes a loss of precision. </a:t>
            </a:r>
          </a:p>
          <a:p>
            <a:pPr>
              <a:lnSpc>
                <a:spcPct val="114000"/>
              </a:lnSpc>
            </a:pPr>
            <a:r>
              <a:rPr lang="en-GB" altLang="en-US" sz="2000"/>
              <a:t>23 divided by 2 should be 11.5, but we can only currently represent integers.</a:t>
            </a:r>
          </a:p>
          <a:p>
            <a:pPr>
              <a:lnSpc>
                <a:spcPct val="114000"/>
              </a:lnSpc>
            </a:pPr>
            <a:r>
              <a:rPr lang="en-GB" altLang="en-US" sz="2000"/>
              <a:t>The 0.5 is lost.</a:t>
            </a:r>
          </a:p>
          <a:p>
            <a:pPr>
              <a:lnSpc>
                <a:spcPct val="114000"/>
              </a:lnSpc>
            </a:pPr>
            <a:r>
              <a:rPr lang="en-GB" altLang="en-US" sz="2000"/>
              <a:t>This means that the result is less precise.</a:t>
            </a:r>
          </a:p>
          <a:p>
            <a:pPr>
              <a:lnSpc>
                <a:spcPct val="114000"/>
              </a:lnSpc>
            </a:pPr>
            <a:r>
              <a:rPr lang="en-GB" altLang="en-US" sz="2000"/>
              <a:t>The more right shifts you perform, the more precision you may lose.</a:t>
            </a:r>
          </a:p>
        </p:txBody>
      </p:sp>
      <p:graphicFrame>
        <p:nvGraphicFramePr>
          <p:cNvPr id="29" name="Google Shape;175;p14">
            <a:extLst>
              <a:ext uri="{FF2B5EF4-FFF2-40B4-BE49-F238E27FC236}">
                <a16:creationId xmlns:a16="http://schemas.microsoft.com/office/drawing/2014/main" id="{AF64DD2F-EBF8-5EDD-FEB7-F914F2D7042C}"/>
              </a:ext>
            </a:extLst>
          </p:cNvPr>
          <p:cNvGraphicFramePr/>
          <p:nvPr/>
        </p:nvGraphicFramePr>
        <p:xfrm>
          <a:off x="1835150" y="2636838"/>
          <a:ext cx="5291139" cy="106203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08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692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2074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9809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9809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5401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Right-shift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(decimal 23)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01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</a:t>
                      </a:r>
                      <a:endParaRPr sz="1800"/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401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=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/>
                        <a:t>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strike="noStrike" cap="none" dirty="0"/>
                        <a:t>(decimal 11)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b">
                    <a:lnL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2571" name="Google Shape;177;p14">
            <a:extLst>
              <a:ext uri="{FF2B5EF4-FFF2-40B4-BE49-F238E27FC236}">
                <a16:creationId xmlns:a16="http://schemas.microsoft.com/office/drawing/2014/main" id="{C207C1D6-F420-4531-8DA6-4A16A58ECA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4388" y="2997200"/>
            <a:ext cx="198437" cy="35560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72" name="Google Shape;178;p14">
            <a:extLst>
              <a:ext uri="{FF2B5EF4-FFF2-40B4-BE49-F238E27FC236}">
                <a16:creationId xmlns:a16="http://schemas.microsoft.com/office/drawing/2014/main" id="{1EA63AF9-948F-37C4-4A47-3A782C437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60713" y="3240088"/>
            <a:ext cx="212725" cy="104775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73" name="Google Shape;179;p14">
            <a:extLst>
              <a:ext uri="{FF2B5EF4-FFF2-40B4-BE49-F238E27FC236}">
                <a16:creationId xmlns:a16="http://schemas.microsoft.com/office/drawing/2014/main" id="{C57BC54F-8A7E-C493-C618-BAE870E85BD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71875" y="2992438"/>
            <a:ext cx="198438" cy="35560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74" name="Google Shape;180;p14">
            <a:extLst>
              <a:ext uri="{FF2B5EF4-FFF2-40B4-BE49-F238E27FC236}">
                <a16:creationId xmlns:a16="http://schemas.microsoft.com/office/drawing/2014/main" id="{839D87E3-917E-52D4-3BB6-15728ECD6FE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65550" y="2990850"/>
            <a:ext cx="198438" cy="354013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75" name="Google Shape;181;p14">
            <a:extLst>
              <a:ext uri="{FF2B5EF4-FFF2-40B4-BE49-F238E27FC236}">
                <a16:creationId xmlns:a16="http://schemas.microsoft.com/office/drawing/2014/main" id="{5ECFE16B-87D9-EDFD-2CE6-C2AB2D82AF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62400" y="2990850"/>
            <a:ext cx="198438" cy="354013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76" name="Google Shape;182;p14">
            <a:extLst>
              <a:ext uri="{FF2B5EF4-FFF2-40B4-BE49-F238E27FC236}">
                <a16:creationId xmlns:a16="http://schemas.microsoft.com/office/drawing/2014/main" id="{22CC4AC6-1795-1D00-BDC1-A72C17FFE5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87825" y="2990850"/>
            <a:ext cx="198438" cy="354013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77" name="Google Shape;183;p14">
            <a:extLst>
              <a:ext uri="{FF2B5EF4-FFF2-40B4-BE49-F238E27FC236}">
                <a16:creationId xmlns:a16="http://schemas.microsoft.com/office/drawing/2014/main" id="{8F8996AF-562D-04CC-6AE9-339FE606813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81500" y="2997200"/>
            <a:ext cx="198438" cy="35560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78" name="Google Shape;184;p14">
            <a:extLst>
              <a:ext uri="{FF2B5EF4-FFF2-40B4-BE49-F238E27FC236}">
                <a16:creationId xmlns:a16="http://schemas.microsoft.com/office/drawing/2014/main" id="{815BEB00-7492-430C-3F4C-D7E73E2588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98988" y="3000375"/>
            <a:ext cx="196850" cy="35560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1">
            <a:extLst>
              <a:ext uri="{FF2B5EF4-FFF2-40B4-BE49-F238E27FC236}">
                <a16:creationId xmlns:a16="http://schemas.microsoft.com/office/drawing/2014/main" id="{E316B1E9-0B49-AC72-BD00-1D1488DA6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4579" name="Title 2">
            <a:extLst>
              <a:ext uri="{FF2B5EF4-FFF2-40B4-BE49-F238E27FC236}">
                <a16:creationId xmlns:a16="http://schemas.microsoft.com/office/drawing/2014/main" id="{91FAF17D-020C-3B47-FCBE-74EB3A05A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Shifting more than once</a:t>
            </a:r>
            <a:endParaRPr lang="en-GB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02F7B6-9BC0-2678-4C9A-28071230E571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863600" y="1700213"/>
            <a:ext cx="7416800" cy="4248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GB" altLang="en-US"/>
              <a:t>What effect would shifting three times have?</a:t>
            </a:r>
          </a:p>
          <a:p>
            <a:pPr marL="0" indent="0">
              <a:spcBef>
                <a:spcPts val="1000"/>
              </a:spcBef>
              <a:buFont typeface="Wingdings" pitchFamily="2" charset="2"/>
              <a:buNone/>
            </a:pPr>
            <a:r>
              <a:rPr lang="en-GB" altLang="en-US"/>
              <a:t>How would you work out the effect?</a:t>
            </a:r>
            <a:br>
              <a:rPr lang="en-GB" altLang="en-US"/>
            </a:br>
            <a:endParaRPr lang="en-GB" altLang="en-US"/>
          </a:p>
          <a:p>
            <a:pPr marL="0" indent="0">
              <a:spcBef>
                <a:spcPts val="1000"/>
              </a:spcBef>
              <a:buFont typeface="Wingdings" pitchFamily="2" charset="2"/>
              <a:buNone/>
            </a:pPr>
            <a:r>
              <a:rPr lang="en-GB" altLang="en-US"/>
              <a:t>You know that one shift divides or multiplies by two.</a:t>
            </a:r>
          </a:p>
          <a:p>
            <a:pPr marL="0" indent="0">
              <a:spcBef>
                <a:spcPts val="1000"/>
              </a:spcBef>
              <a:buFont typeface="Wingdings" pitchFamily="2" charset="2"/>
              <a:buNone/>
            </a:pPr>
            <a:r>
              <a:rPr lang="en-GB" altLang="en-US"/>
              <a:t>You should remember that binary is base two, which means that each column value is a multiple of two.</a:t>
            </a:r>
          </a:p>
          <a:p>
            <a:pPr marL="0" indent="0">
              <a:spcBef>
                <a:spcPts val="1000"/>
              </a:spcBef>
              <a:buFont typeface="Wingdings" pitchFamily="2" charset="2"/>
              <a:buNone/>
            </a:pPr>
            <a:r>
              <a:rPr lang="en-GB" altLang="en-US"/>
              <a:t>Shifting is the same, each shift is another divide or multiply by two.</a:t>
            </a:r>
          </a:p>
          <a:p>
            <a:pPr marL="0" indent="0">
              <a:spcBef>
                <a:spcPts val="1000"/>
              </a:spcBef>
              <a:buFont typeface="Wingdings" pitchFamily="2" charset="2"/>
              <a:buNone/>
            </a:pPr>
            <a:r>
              <a:rPr lang="en-GB" altLang="en-US"/>
              <a:t>For example, shifting three times would be the same as dividing or multiplying by 8.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1">
            <a:extLst>
              <a:ext uri="{FF2B5EF4-FFF2-40B4-BE49-F238E27FC236}">
                <a16:creationId xmlns:a16="http://schemas.microsoft.com/office/drawing/2014/main" id="{F0C4BF34-E658-D79E-857C-EF9EB6E9047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6627" name="Title 2">
            <a:extLst>
              <a:ext uri="{FF2B5EF4-FFF2-40B4-BE49-F238E27FC236}">
                <a16:creationId xmlns:a16="http://schemas.microsoft.com/office/drawing/2014/main" id="{2753D705-7634-4481-92DA-1DC0AA0ABE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08050"/>
            <a:ext cx="8229600" cy="550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GB" altLang="en-US"/>
              <a:t>Wrap up: so far you have learned how to…</a:t>
            </a:r>
          </a:p>
        </p:txBody>
      </p:sp>
      <p:sp>
        <p:nvSpPr>
          <p:cNvPr id="27651" name="Content Placeholder 3">
            <a:extLst>
              <a:ext uri="{FF2B5EF4-FFF2-40B4-BE49-F238E27FC236}">
                <a16:creationId xmlns:a16="http://schemas.microsoft.com/office/drawing/2014/main" id="{16EA477D-4046-22BB-8D31-8C82EFFD2B6C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57200" y="1700213"/>
            <a:ext cx="8218488" cy="452755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dirty="0"/>
              <a:t>Apply logical left and right shifts to </a:t>
            </a:r>
            <a:r>
              <a:rPr lang="en-GB"/>
              <a:t>binary patterns.</a:t>
            </a:r>
            <a:endParaRPr lang="en-GB" dirty="0"/>
          </a:p>
          <a:p>
            <a: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</a:rPr>
              <a:t>Shifting left one position – a new 0 is shifted in on the right (LSB).</a:t>
            </a:r>
          </a:p>
          <a:p>
            <a: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</a:rPr>
              <a:t>Shifting right one position – a new 0 is shifted in on the left (MSB).</a:t>
            </a:r>
          </a:p>
          <a:p>
            <a:pPr>
              <a:spcBef>
                <a:spcPts val="1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dirty="0"/>
              <a:t>Use logical binary shifts to multiply and divide unsigned binary integers by powers of 2.</a:t>
            </a:r>
          </a:p>
          <a:p>
            <a: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</a:rPr>
              <a:t>Each shift is another power of two.</a:t>
            </a:r>
          </a:p>
          <a:p>
            <a:pPr>
              <a:spcBef>
                <a:spcPts val="1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dirty="0"/>
              <a:t>Explain why a number may be less precise after a binary shift right has been applied</a:t>
            </a:r>
          </a:p>
          <a:p>
            <a: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</a:rPr>
              <a:t>Decimal places are lost when you divide by shifting.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8A3AF71-2614-C24D-9050-719B140AFB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17059D3-A674-4291-9C94-5F9765703E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b699c2-2c56-4336-b981-892f17840fb6"/>
    <ds:schemaRef ds:uri="18704ea7-6f73-4b33-ac14-9f02857f7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3629</TotalTime>
  <Words>625</Words>
  <Application>Microsoft Macintosh PowerPoint</Application>
  <PresentationFormat>On-screen Show (4:3)</PresentationFormat>
  <Paragraphs>112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Wingdings</vt:lpstr>
      <vt:lpstr>Verdana</vt:lpstr>
      <vt:lpstr>Calibri</vt:lpstr>
      <vt:lpstr>1_TitleSlide</vt:lpstr>
      <vt:lpstr>PowerPoint Presentation</vt:lpstr>
      <vt:lpstr>Learning objectives</vt:lpstr>
      <vt:lpstr>Binary arithmetic</vt:lpstr>
      <vt:lpstr>Logical left shifting</vt:lpstr>
      <vt:lpstr>Logical right shifting</vt:lpstr>
      <vt:lpstr>Shifting more than once</vt:lpstr>
      <vt:lpstr>Wrap up: so far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327</cp:revision>
  <cp:lastPrinted>2020-05-14T16:41:42Z</cp:lastPrinted>
  <dcterms:created xsi:type="dcterms:W3CDTF">2010-12-13T13:21:58Z</dcterms:created>
  <dcterms:modified xsi:type="dcterms:W3CDTF">2022-10-28T10:16:13Z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0x0101008EB804D4F82C0B4088CBB3A2B255BE33</vt:lpwstr>
  </property>
</Properties>
</file>